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75" r:id="rId8"/>
    <p:sldId id="277" r:id="rId9"/>
    <p:sldId id="278" r:id="rId10"/>
    <p:sldId id="279" r:id="rId11"/>
    <p:sldId id="280" r:id="rId12"/>
    <p:sldId id="27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2476"/>
    <a:srgbClr val="CC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229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229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29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29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29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30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30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30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230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30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30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0A74ACF-4167-41E7-AA9B-CA4EE81D8C8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23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3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AD69AD-567F-4E62-AAA9-3CA38489986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D8957C-D609-4D25-A054-1CAEC293C54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29E0E7-A241-448F-AA62-A989C67D388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F05E36-8DD0-425E-AF0A-43AB729EB5B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7A8F3F-96A2-4806-8476-00CCFC5CDA0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AA1639-296E-43A7-831F-B1D8DDE436D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8D18AC-F76D-4E8F-84DF-5438C7A27E3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BB3F4E-C236-4F47-B814-5845E55F8ED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AA12CA-2AA5-4DDD-AFFE-52746AB5343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802649-EE43-4E06-A498-67251203FA3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DCEE73EA-10BA-4651-A5E8-5198C38ADF6F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127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7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ru-RU" sz="3200" b="1" dirty="0" smtClean="0"/>
              <a:t>Механизм выявления фактов жестокого обращения с несовершеннолетними</a:t>
            </a:r>
            <a:endParaRPr lang="ru-RU" sz="32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4495800"/>
            <a:ext cx="5638800" cy="1981200"/>
          </a:xfrm>
        </p:spPr>
        <p:txBody>
          <a:bodyPr/>
          <a:lstStyle/>
          <a:p>
            <a:r>
              <a:rPr lang="ru-RU" sz="2800" dirty="0" smtClean="0"/>
              <a:t> 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181600"/>
          </a:xfrm>
        </p:spPr>
        <p:txBody>
          <a:bodyPr/>
          <a:lstStyle/>
          <a:p>
            <a:r>
              <a:rPr lang="ru-RU" dirty="0" smtClean="0"/>
              <a:t>4. В случае, если сотрудник школы выявил факт проживания ребенка отдельно от законных представителей (в том числе с родственниками), то сотрудник образовательной организации в течение 1-го рабочего дня сообщает о данном факте руководителю школы и в органы опеки и попечительства над несовершеннолетними, направив сигнальную карточку.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3716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532476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Действия сотрудников образовательных учреждений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lvl="0"/>
            <a:r>
              <a:rPr lang="ru-RU" dirty="0" smtClean="0"/>
              <a:t>1. Принять незамедлительные меры, направленные на обеспечение безопасности жизни и здоровья несовершеннолетнего и сообщить в ОВД для проверки наличия либо отсутствия состава преступления, а также в органы опеки и попечительства.</a:t>
            </a:r>
          </a:p>
          <a:p>
            <a:pPr lvl="0"/>
            <a:r>
              <a:rPr lang="ru-RU" dirty="0" smtClean="0"/>
              <a:t>2. В течение 1-го рабочего дня сообщают о данном факте в КДН, направив сигнальную карточку.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524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181600"/>
          </a:xfrm>
        </p:spPr>
        <p:txBody>
          <a:bodyPr>
            <a:prstTxWarp prst="textPlain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>
              <a:buFont typeface="Wingdings" pitchFamily="2" charset="2"/>
              <a:buNone/>
            </a:pPr>
            <a:endParaRPr lang="ru-RU" sz="3600" b="1" dirty="0">
              <a:solidFill>
                <a:srgbClr val="CC00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sz="3600" b="1" dirty="0">
                <a:solidFill>
                  <a:srgbClr val="CC0000"/>
                </a:solidFill>
              </a:rPr>
              <a:t>Наше внимание может помочь ребенку.</a:t>
            </a:r>
            <a:r>
              <a:rPr lang="ru-RU" sz="3600" b="1" dirty="0"/>
              <a:t> </a:t>
            </a:r>
          </a:p>
          <a:p>
            <a:pPr algn="ctr">
              <a:buFont typeface="Wingdings" pitchFamily="2" charset="2"/>
              <a:buNone/>
            </a:pPr>
            <a:endParaRPr lang="ru-RU" sz="3600" b="1" dirty="0"/>
          </a:p>
          <a:p>
            <a:pPr algn="ctr">
              <a:buFont typeface="Wingdings" pitchFamily="2" charset="2"/>
              <a:buNone/>
            </a:pPr>
            <a:endParaRPr lang="ru-RU" sz="3600" b="1" dirty="0"/>
          </a:p>
          <a:p>
            <a:pPr algn="ctr">
              <a:buFont typeface="Wingdings" pitchFamily="2" charset="2"/>
              <a:buNone/>
            </a:pPr>
            <a:endParaRPr lang="ru-RU" sz="4600" b="1" dirty="0">
              <a:solidFill>
                <a:srgbClr val="CC00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sz="4600" b="1" dirty="0">
                <a:solidFill>
                  <a:srgbClr val="CC0000"/>
                </a:solidFill>
              </a:rPr>
              <a:t>Давайте будем бдительны!</a:t>
            </a:r>
          </a:p>
        </p:txBody>
      </p:sp>
      <p:pic>
        <p:nvPicPr>
          <p:cNvPr id="30724" name="Picture 4" descr="BEL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535238"/>
            <a:ext cx="2667000" cy="1954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chemeClr val="bg2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Действия сотрудников образовательных учреждений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8862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ru-RU" dirty="0"/>
              <a:t>В течение 1-го часа с момента выявления признаков жестокого обращения с несовершеннолетними педагогически работник сообщает руководителю образовательного учреждения о выявленном случае</a:t>
            </a:r>
            <a:r>
              <a:rPr lang="ru-RU" dirty="0" smtClean="0"/>
              <a:t>. Информация заносится в журнал регистрации случаев жестокого обращения с детьми.</a:t>
            </a:r>
            <a:endParaRPr lang="ru-RU" dirty="0"/>
          </a:p>
        </p:txBody>
      </p:sp>
      <p:pic>
        <p:nvPicPr>
          <p:cNvPr id="14340" name="Picture 4" descr="ALARM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5222875"/>
            <a:ext cx="2209800" cy="1635125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304800"/>
            <a:ext cx="8229600" cy="1524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/>
              <a:t>2. В течение 1-го часа с момента получения информации о выявлении признаков жестокого обращения с ребенком руководитель образовательного учреждения организует проведение медицинской оценки состояния ребенка, подвергшегося жестокому обращению, зафиксировав данные в медицинской справке.</a:t>
            </a:r>
          </a:p>
          <a:p>
            <a:pPr marL="609600" indent="-609600">
              <a:buFont typeface="Wingdings" pitchFamily="2" charset="2"/>
              <a:buNone/>
            </a:pPr>
            <a:endParaRPr lang="ru-RU"/>
          </a:p>
        </p:txBody>
      </p:sp>
      <p:pic>
        <p:nvPicPr>
          <p:cNvPr id="15364" name="Picture 4" descr="J025447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4879975"/>
            <a:ext cx="1905000" cy="171926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AN38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965200"/>
            <a:ext cx="2286000" cy="1524000"/>
          </a:xfrm>
          <a:prstGeom prst="rect">
            <a:avLst/>
          </a:prstGeom>
          <a:noFill/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381000"/>
            <a:ext cx="8229600" cy="762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3. В течение 1-го часа с момента фиксирования факта жестокого обращения руководитель образовательного учреждения сообщает по телефону (затем в течение дня направляет письменную информацию) о выявленном случае жестокого обращения с ребенком в органы внутренних дел, органы опеки и попечительства, муниципальную </a:t>
            </a:r>
            <a:r>
              <a:rPr lang="ru-RU" dirty="0" smtClean="0"/>
              <a:t>КДН и ЗП</a:t>
            </a:r>
            <a:r>
              <a:rPr lang="ru-RU" dirty="0"/>
              <a:t>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4. В течение 1-го дня со дня выявления факта жестокого обращения социальный педагог, при необходимости совместно с органами опеки и попечительства и ОВД, проводит обследование условий жизни и воспитания ребенка, по результатам которого составляется акт обследования. </a:t>
            </a:r>
          </a:p>
        </p:txBody>
      </p:sp>
      <p:pic>
        <p:nvPicPr>
          <p:cNvPr id="17412" name="Picture 4" descr="HOME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343400"/>
            <a:ext cx="2057400" cy="20574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5. В случае, если на момент факта жестокого обращения несовершеннолетний находился на внутриведомственном учете в «группе риска», руководитель образовательного учреждения вносит дополнение в индивидуальную программу </a:t>
            </a:r>
            <a:r>
              <a:rPr lang="ru-RU" dirty="0" smtClean="0"/>
              <a:t>реабилитации, </a:t>
            </a:r>
            <a:r>
              <a:rPr lang="ru-RU" dirty="0"/>
              <a:t>в т.ч. включив мероприятия с использованием методик работы по реабилитации жертв насилия.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Пренебрежение основными нуждами ребенка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ru-RU" sz="2400" dirty="0" smtClean="0"/>
              <a:t>Пренебрежение физическими потребностями </a:t>
            </a:r>
          </a:p>
          <a:p>
            <a:r>
              <a:rPr lang="ru-RU" sz="2400" dirty="0" smtClean="0"/>
              <a:t>Пренебрежение медицинской помощью </a:t>
            </a:r>
          </a:p>
          <a:p>
            <a:r>
              <a:rPr lang="ru-RU" sz="2400" dirty="0" smtClean="0"/>
              <a:t>Недостаточный контроль </a:t>
            </a:r>
          </a:p>
          <a:p>
            <a:pPr lvl="0"/>
            <a:r>
              <a:rPr lang="ru-RU" sz="2400" dirty="0" smtClean="0"/>
              <a:t>Нахождение ребенка в опасной или вредной для него среде</a:t>
            </a:r>
          </a:p>
          <a:p>
            <a:pPr lvl="0"/>
            <a:r>
              <a:rPr lang="ru-RU" sz="2400" dirty="0" smtClean="0"/>
              <a:t>Пренебрежение эмоциональными потребностями ребенка в любви и внимании</a:t>
            </a:r>
          </a:p>
          <a:p>
            <a:r>
              <a:rPr lang="ru-RU" sz="2400" dirty="0" smtClean="0"/>
              <a:t>Пренебрежение потребностями в образовании и обучении</a:t>
            </a:r>
          </a:p>
          <a:p>
            <a:r>
              <a:rPr lang="ru-RU" sz="2400" dirty="0" smtClean="0"/>
              <a:t>Употребление матерью во время беременности и кормления алкоголя и наркотиков.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3716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532476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Действия сотрудников образовательных учреждений</a:t>
            </a:r>
            <a:endParaRPr lang="ru-RU" dirty="0">
              <a:solidFill>
                <a:srgbClr val="53247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Сотрудник школы в течение 3 –</a:t>
            </a:r>
            <a:r>
              <a:rPr lang="ru-RU" dirty="0" err="1" smtClean="0"/>
              <a:t>х</a:t>
            </a:r>
            <a:r>
              <a:rPr lang="ru-RU" dirty="0" smtClean="0"/>
              <a:t> рабочих дней устанавливает причины выявленных нарушений и предупреждает родителей об ответственности и ненадлежащее выполнение родительских обязанностей (ПРЕДУПРЕЖДЕНИЕ – расписка).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562600"/>
          </a:xfrm>
        </p:spPr>
        <p:txBody>
          <a:bodyPr/>
          <a:lstStyle/>
          <a:p>
            <a:r>
              <a:rPr lang="ru-RU" dirty="0" smtClean="0"/>
              <a:t>2. По истечении 3 рабочих дней после предупреждения об ответственности, сообщает о факте пренебрежения нуждами ребенка руководителю образовательной организации, а затем направляет в КДН сигнальную карточку.</a:t>
            </a:r>
          </a:p>
          <a:p>
            <a:r>
              <a:rPr lang="ru-RU" dirty="0" smtClean="0"/>
              <a:t>3. Организует/инициирует постановку ребенка/семьи на учет в группу риска СОП/СОП, индивидуальное комплексное сопровождение ребенка/семьи на основе ИПР.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Пиксел 8">
    <a:dk1>
      <a:srgbClr val="003300"/>
    </a:dk1>
    <a:lt1>
      <a:srgbClr val="FFFFFF"/>
    </a:lt1>
    <a:dk2>
      <a:srgbClr val="000000"/>
    </a:dk2>
    <a:lt2>
      <a:srgbClr val="336600"/>
    </a:lt2>
    <a:accent1>
      <a:srgbClr val="CCCC00"/>
    </a:accent1>
    <a:accent2>
      <a:srgbClr val="669900"/>
    </a:accent2>
    <a:accent3>
      <a:srgbClr val="FFFFFF"/>
    </a:accent3>
    <a:accent4>
      <a:srgbClr val="002A00"/>
    </a:accent4>
    <a:accent5>
      <a:srgbClr val="E2E2AA"/>
    </a:accent5>
    <a:accent6>
      <a:srgbClr val="5C8A00"/>
    </a:accent6>
    <a:hlink>
      <a:srgbClr val="333300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Пиксел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ppt/theme/themeOverride3.xml><?xml version="1.0" encoding="utf-8"?>
<a:themeOverride xmlns:a="http://schemas.openxmlformats.org/drawingml/2006/main">
  <a:clrScheme name="Пиксел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ppt/theme/themeOverride4.xml><?xml version="1.0" encoding="utf-8"?>
<a:themeOverride xmlns:a="http://schemas.openxmlformats.org/drawingml/2006/main">
  <a:clrScheme name="Пиксел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ppt/theme/themeOverride5.xml><?xml version="1.0" encoding="utf-8"?>
<a:themeOverride xmlns:a="http://schemas.openxmlformats.org/drawingml/2006/main">
  <a:clrScheme name="Пиксел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ppt/theme/themeOverride6.xml><?xml version="1.0" encoding="utf-8"?>
<a:themeOverride xmlns:a="http://schemas.openxmlformats.org/drawingml/2006/main">
  <a:clrScheme name="Пиксел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336</TotalTime>
  <Words>464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Times New Roman</vt:lpstr>
      <vt:lpstr>Wingdings</vt:lpstr>
      <vt:lpstr>Пиксел</vt:lpstr>
      <vt:lpstr>Механизм выявления фактов жестокого обращения с несовершеннолетними</vt:lpstr>
      <vt:lpstr>Действия сотрудников образовательных учреждений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Пренебрежение основными нуждами ребенка</vt:lpstr>
      <vt:lpstr>Действия сотрудников образовательных учреждений</vt:lpstr>
      <vt:lpstr>Презентация PowerPoint</vt:lpstr>
      <vt:lpstr>Презентация PowerPoint</vt:lpstr>
      <vt:lpstr>Действия сотрудников образовательных учреждений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Ирина</dc:creator>
  <cp:lastModifiedBy>user</cp:lastModifiedBy>
  <cp:revision>16</cp:revision>
  <cp:lastPrinted>1601-01-01T00:00:00Z</cp:lastPrinted>
  <dcterms:created xsi:type="dcterms:W3CDTF">2009-11-06T05:18:35Z</dcterms:created>
  <dcterms:modified xsi:type="dcterms:W3CDTF">2019-10-18T17:57:58Z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